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0432" autoAdjust="0"/>
  </p:normalViewPr>
  <p:slideViewPr>
    <p:cSldViewPr>
      <p:cViewPr>
        <p:scale>
          <a:sx n="79" d="100"/>
          <a:sy n="79" d="100"/>
        </p:scale>
        <p:origin x="-624" y="370"/>
      </p:cViewPr>
      <p:guideLst>
        <p:guide orient="horz" pos="2160"/>
        <p:guide pos="2880"/>
      </p:guideLst>
    </p:cSldViewPr>
  </p:slideViewPr>
  <p:notesTextViewPr>
    <p:cViewPr>
      <p:scale>
        <a:sx n="1" d="1"/>
        <a:sy n="1" d="1"/>
      </p:scale>
      <p:origin x="0" y="48"/>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636DDC-E5D2-419A-B623-6D017F73CDFB}" type="datetimeFigureOut">
              <a:rPr lang="en-US" smtClean="0"/>
              <a:pPr/>
              <a:t>5/2/2019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07DCB0-FBF8-45A5-AFDE-E7AA00A51199}" type="slidenum">
              <a:rPr lang="en-US" smtClean="0"/>
              <a:pPr/>
              <a:t>‹#›</a:t>
            </a:fld>
            <a:endParaRPr lang="en-US"/>
          </a:p>
        </p:txBody>
      </p:sp>
    </p:spTree>
    <p:extLst>
      <p:ext uri="{BB962C8B-B14F-4D97-AF65-F5344CB8AC3E}">
        <p14:creationId xmlns="" xmlns:p14="http://schemas.microsoft.com/office/powerpoint/2010/main" val="12338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Ramón Emeterio Betances Alacán (birth-Cabo Rojo, April 8, 1827-death: Paris, September 16, 1898) was an intellectual, scientist, and activist of the 19th century. </a:t>
            </a:r>
          </a:p>
          <a:p>
            <a:r>
              <a:rPr lang="en-US" sz="1200" kern="1200" dirty="0" smtClean="0">
                <a:solidFill>
                  <a:schemeClr val="tx1"/>
                </a:solidFill>
                <a:latin typeface="+mn-lt"/>
                <a:ea typeface="+mn-ea"/>
                <a:cs typeface="+mn-cs"/>
              </a:rPr>
              <a:t>he was influenced by republicanism and the democratic ideals of the First French Republic (</a:t>
            </a:r>
            <a:r>
              <a:rPr lang="en-US" sz="1200" dirty="0" smtClean="0">
                <a:latin typeface="Constantia" pitchFamily="18" charset="0"/>
              </a:rPr>
              <a:t>Mario)</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He defended the separation and independence of Puerto Rico and a union of the Antilles in a confederation capable of preventing foreign intervention in their sovereignty. Along with Ruiz Belvis, he was one of the organizers of the Secret Society of Abolitionists (1856-1857), of the Mayagüez group of 1864 in support of the Dominican Restoration War (1863-1865) and the Revolutionary Committee of Puerto Rico in Santo Domingo (1867), which led the armed insurrection known as the Grito de Lares (1868)</a:t>
            </a:r>
            <a:r>
              <a:rPr lang="en-US" sz="1200" kern="1200" baseline="0" dirty="0" smtClean="0">
                <a:solidFill>
                  <a:schemeClr val="tx1"/>
                </a:solidFill>
                <a:latin typeface="+mn-lt"/>
                <a:ea typeface="+mn-ea"/>
                <a:cs typeface="+mn-cs"/>
              </a:rPr>
              <a:t> (</a:t>
            </a:r>
            <a:r>
              <a:rPr lang="en-US" sz="1200" dirty="0" smtClean="0">
                <a:latin typeface="Constantia" pitchFamily="18" charset="0"/>
              </a:rPr>
              <a:t>Mario)</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scientific fields, he was a doctor and a surgeon, specializing in obstetrics, ophthalmology, urology and epidemiology in both tropical and temperate climates. He was interested in pharmacology, medical entrepreneurship and involved in a number of businesses related to health. He was considered one of the founders of academic medicine in Puerto Rico. His commitment to health was matched with his commitment to education. In Mayagüez, he helped found the San Antonio Hospital and promoted the establishment of a school in 1865, along with Segundo </a:t>
            </a:r>
            <a:r>
              <a:rPr lang="en-US" sz="1200" kern="1200" smtClean="0">
                <a:solidFill>
                  <a:schemeClr val="tx1"/>
                </a:solidFill>
                <a:latin typeface="+mn-lt"/>
                <a:ea typeface="+mn-ea"/>
                <a:cs typeface="+mn-cs"/>
              </a:rPr>
              <a:t>Ruiz Belvis</a:t>
            </a:r>
            <a:r>
              <a:rPr lang="en-US" sz="1200" kern="1200" baseline="0" smtClean="0">
                <a:solidFill>
                  <a:schemeClr val="tx1"/>
                </a:solidFill>
                <a:latin typeface="+mn-lt"/>
                <a:ea typeface="+mn-ea"/>
                <a:cs typeface="+mn-cs"/>
              </a:rPr>
              <a:t> (</a:t>
            </a:r>
            <a:r>
              <a:rPr lang="en-US" sz="1200" smtClean="0">
                <a:latin typeface="Constantia" pitchFamily="18" charset="0"/>
              </a:rPr>
              <a:t>Mario)</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Puerto Rico suffered a cholera epidemic that reached Mayagüez and affected a large part of the population. Betances, along with four other doctors, dedicated himself to attending to some 24,000 residents. Along with Dr. José Francisco </a:t>
            </a:r>
            <a:r>
              <a:rPr lang="en-US" sz="1200" kern="1200" dirty="0" err="1" smtClean="0">
                <a:solidFill>
                  <a:schemeClr val="tx1"/>
                </a:solidFill>
                <a:latin typeface="+mn-lt"/>
                <a:ea typeface="+mn-ea"/>
                <a:cs typeface="+mn-cs"/>
              </a:rPr>
              <a:t>Basora</a:t>
            </a:r>
            <a:r>
              <a:rPr lang="en-US" sz="1200" kern="1200" dirty="0" smtClean="0">
                <a:solidFill>
                  <a:schemeClr val="tx1"/>
                </a:solidFill>
                <a:latin typeface="+mn-lt"/>
                <a:ea typeface="+mn-ea"/>
                <a:cs typeface="+mn-cs"/>
              </a:rPr>
              <a:t>, he alerted and pressured the municipal government to take preventive actions such as burning slave quarters, because of their unhygienic and contaminated conditions. He also contributed to the creation of a temporary camp for slaves and a supplementary cemetery. Betances established and managed a temporary hospital that later became the San Antonio Hospital, the permanent municipal hospital in Mayagüez.</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Betances began to question the causes for the inequalities that existed under a slave-owning colonial system. He was active in the movement to abolish slavery and in the anti-colonial movement. Betances and Segundo Ruiz Belvis founded the Revolutionary Committee of Puerto Rico on Jan. 6, 1868, while they were in exile in the Dominican Republic. Soon, revolutionary committees were formed throughout Puerto Rico to organize for an eventual revolt among all sectors of the population. Under the most secretive measures, organizers reached out to Africans who were toiling as slaves. The punishment for slaves caught in seditious activity was harsh</a:t>
            </a:r>
            <a:r>
              <a:rPr lang="en-US" baseline="0" dirty="0" smtClean="0"/>
              <a:t> (</a:t>
            </a:r>
            <a:r>
              <a:rPr lang="en-US" sz="1200" dirty="0" smtClean="0">
                <a:latin typeface="Constantia" pitchFamily="18" charset="0"/>
              </a:rPr>
              <a:t>Rovira, 2005)</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of the Puerto Rican combatants galvanized by the revolutionary committees were former African slaves who had escaped and were living in hiding. Other freedom fighters were descendants of the Tainos, the original Indigenous people on the island who were living in the mountains and working as day laborers in the towns. </a:t>
            </a:r>
          </a:p>
          <a:p>
            <a:r>
              <a:rPr lang="en-US" dirty="0" smtClean="0"/>
              <a:t>Betances bought rifles, cannons and other weapons in the Dominican Republic. But the Spanish colonial authorities discovered the plans. On his return from the neighboring island nation as his ship entered the harbor of Arecibo, the Spanish Navy surrounded the rebel ship, capturing the cargo and arresting the crew.</a:t>
            </a:r>
          </a:p>
          <a:p>
            <a:r>
              <a:rPr lang="en-US" dirty="0" smtClean="0"/>
              <a:t>News of the ship’s capture reached the revolutionaries in the mountains who were preparing for the rebellion. With Betances in Spanish custody, the leading organizers of the movement decided to call for the rebellion ahead of schedule</a:t>
            </a:r>
            <a:r>
              <a:rPr lang="en-US" baseline="0" dirty="0" smtClean="0"/>
              <a:t> (</a:t>
            </a:r>
            <a:r>
              <a:rPr lang="en-US" sz="1200" dirty="0" smtClean="0">
                <a:latin typeface="Constantia" pitchFamily="18" charset="0"/>
              </a:rPr>
              <a:t>Rovira, 2005)</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93E056-5E8D-4E77-A0F3-6F8B84382B47}" type="datetimeFigureOut">
              <a:rPr lang="en-US" smtClean="0"/>
              <a:pPr/>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93E056-5E8D-4E77-A0F3-6F8B84382B47}" type="datetimeFigureOut">
              <a:rPr lang="en-US" smtClean="0"/>
              <a:pPr/>
              <a:t>5/2/2019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6B40A-17A0-4550-8EC5-35A90B42E20E}"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93E056-5E8D-4E77-A0F3-6F8B84382B47}" type="datetimeFigureOut">
              <a:rPr lang="en-US" smtClean="0"/>
              <a:pPr/>
              <a:t>5/2/2019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3E056-5E8D-4E77-A0F3-6F8B84382B47}" type="datetimeFigureOut">
              <a:rPr lang="en-US" smtClean="0"/>
              <a:pPr/>
              <a:t>5/2/2019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9000"/>
            <a:lum/>
          </a:blip>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C93E056-5E8D-4E77-A0F3-6F8B84382B47}" type="datetimeFigureOut">
              <a:rPr lang="en-US" smtClean="0"/>
              <a:pPr/>
              <a:t>5/2/2019</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F66B40A-17A0-4550-8EC5-35A90B42E2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liberationnews.org/05-09-01-the-birth-puerto-ricos-fight-in-html/" TargetMode="External"/><Relationship Id="rId2" Type="http://schemas.openxmlformats.org/officeDocument/2006/relationships/hyperlink" Target="https://enciclopediapr.org/en/encyclopedia/ramon-emeterio-betanc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cap="none" dirty="0" smtClean="0"/>
              <a:t>Ramon Emeterio Betances </a:t>
            </a:r>
            <a:endParaRPr lang="en-US" cap="none" dirty="0"/>
          </a:p>
        </p:txBody>
      </p:sp>
      <p:sp>
        <p:nvSpPr>
          <p:cNvPr id="5" name="Subtitle 4"/>
          <p:cNvSpPr>
            <a:spLocks noGrp="1"/>
          </p:cNvSpPr>
          <p:nvPr>
            <p:ph type="subTitle" idx="1"/>
          </p:nvPr>
        </p:nvSpPr>
        <p:spPr>
          <a:xfrm>
            <a:off x="1066800" y="3429000"/>
            <a:ext cx="6400800" cy="1752600"/>
          </a:xfrm>
        </p:spPr>
        <p:txBody>
          <a:bodyPr/>
          <a:lstStyle/>
          <a:p>
            <a:pPr algn="ctr"/>
            <a:r>
              <a:rPr lang="en-US" dirty="0" smtClean="0"/>
              <a:t>Puerto Rican history</a:t>
            </a:r>
            <a:endParaRPr lang="en-US" dirty="0"/>
          </a:p>
        </p:txBody>
      </p:sp>
    </p:spTree>
    <p:extLst>
      <p:ext uri="{BB962C8B-B14F-4D97-AF65-F5344CB8AC3E}">
        <p14:creationId xmlns="" xmlns:p14="http://schemas.microsoft.com/office/powerpoint/2010/main" val="1579952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normAutofit fontScale="90000"/>
          </a:bodyPr>
          <a:lstStyle/>
          <a:p>
            <a:pPr algn="ctr"/>
            <a:r>
              <a:rPr lang="en-US" dirty="0" smtClean="0">
                <a:latin typeface="Constantia" pitchFamily="18" charset="0"/>
              </a:rPr>
              <a:t>Introduction</a:t>
            </a:r>
            <a:endParaRPr lang="en-US" dirty="0">
              <a:latin typeface="Constantia" pitchFamily="18" charset="0"/>
            </a:endParaRPr>
          </a:p>
        </p:txBody>
      </p:sp>
      <p:sp>
        <p:nvSpPr>
          <p:cNvPr id="3" name="Content Placeholder 2"/>
          <p:cNvSpPr>
            <a:spLocks noGrp="1"/>
          </p:cNvSpPr>
          <p:nvPr>
            <p:ph idx="1"/>
          </p:nvPr>
        </p:nvSpPr>
        <p:spPr>
          <a:xfrm>
            <a:off x="152400" y="914400"/>
            <a:ext cx="8839200" cy="5791200"/>
          </a:xfrm>
        </p:spPr>
        <p:txBody>
          <a:bodyPr/>
          <a:lstStyle/>
          <a:p>
            <a:pPr>
              <a:lnSpc>
                <a:spcPct val="200000"/>
              </a:lnSpc>
              <a:buFont typeface="Wingdings" pitchFamily="2" charset="2"/>
              <a:buChar char="Ø"/>
            </a:pPr>
            <a:r>
              <a:rPr lang="en-US" sz="2000" dirty="0" smtClean="0">
                <a:latin typeface="Constantia" pitchFamily="18" charset="0"/>
              </a:rPr>
              <a:t>Ramon Emeterio was a Puerto Rican independence advocate and medical doctor.</a:t>
            </a:r>
          </a:p>
          <a:p>
            <a:pPr>
              <a:lnSpc>
                <a:spcPct val="200000"/>
              </a:lnSpc>
              <a:buFont typeface="Wingdings" pitchFamily="2" charset="2"/>
              <a:buChar char="Ø"/>
            </a:pPr>
            <a:r>
              <a:rPr lang="en-US" sz="2000" dirty="0" smtClean="0">
                <a:latin typeface="Constantia" pitchFamily="18" charset="0"/>
              </a:rPr>
              <a:t>Born in April 8,1827, he became an intellect, an activist, and a scientist of the 19</a:t>
            </a:r>
            <a:r>
              <a:rPr lang="en-US" sz="2000" baseline="30000" dirty="0" smtClean="0">
                <a:latin typeface="Constantia" pitchFamily="18" charset="0"/>
              </a:rPr>
              <a:t>th</a:t>
            </a:r>
            <a:r>
              <a:rPr lang="en-US" sz="2000" dirty="0" smtClean="0">
                <a:latin typeface="Constantia" pitchFamily="18" charset="0"/>
              </a:rPr>
              <a:t> century.</a:t>
            </a:r>
          </a:p>
          <a:p>
            <a:pPr>
              <a:lnSpc>
                <a:spcPct val="200000"/>
              </a:lnSpc>
              <a:buFont typeface="Wingdings" pitchFamily="2" charset="2"/>
              <a:buChar char="Ø"/>
            </a:pPr>
            <a:r>
              <a:rPr lang="en-US" sz="2000" dirty="0" smtClean="0">
                <a:latin typeface="Constantia" pitchFamily="18" charset="0"/>
              </a:rPr>
              <a:t>He is the father of the Puerto Rican independence movement.</a:t>
            </a:r>
          </a:p>
          <a:p>
            <a:pPr>
              <a:lnSpc>
                <a:spcPct val="200000"/>
              </a:lnSpc>
              <a:buFont typeface="Wingdings" pitchFamily="2" charset="2"/>
              <a:buChar char="Ø"/>
            </a:pPr>
            <a:r>
              <a:rPr lang="en-US" sz="2000" dirty="0" smtClean="0">
                <a:latin typeface="Constantia" pitchFamily="18" charset="0"/>
              </a:rPr>
              <a:t>He was influenced by the democratic ideals and the republicanism in the French Republic.</a:t>
            </a:r>
          </a:p>
          <a:p>
            <a:pPr>
              <a:lnSpc>
                <a:spcPct val="200000"/>
              </a:lnSpc>
              <a:buFont typeface="Wingdings" pitchFamily="2" charset="2"/>
              <a:buChar char="Ø"/>
            </a:pPr>
            <a:endParaRPr lang="en-US" dirty="0">
              <a:latin typeface="Constanti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533400"/>
          </a:xfrm>
        </p:spPr>
        <p:txBody>
          <a:bodyPr>
            <a:normAutofit fontScale="90000"/>
          </a:bodyPr>
          <a:lstStyle/>
          <a:p>
            <a:pPr algn="ctr"/>
            <a:r>
              <a:rPr lang="en-US" sz="3600" dirty="0" smtClean="0">
                <a:latin typeface="Constantia" pitchFamily="18" charset="0"/>
              </a:rPr>
              <a:t>Impact </a:t>
            </a:r>
            <a:r>
              <a:rPr lang="en-US" sz="3600" dirty="0" smtClean="0">
                <a:latin typeface="Constantia" pitchFamily="18" charset="0"/>
              </a:rPr>
              <a:t>on Puerto Rican </a:t>
            </a:r>
            <a:r>
              <a:rPr lang="en-US" sz="3600" dirty="0" smtClean="0">
                <a:latin typeface="Constantia" pitchFamily="18" charset="0"/>
              </a:rPr>
              <a:t>History</a:t>
            </a:r>
            <a:endParaRPr lang="en-US" sz="3600" dirty="0">
              <a:latin typeface="Constantia" pitchFamily="18" charset="0"/>
            </a:endParaRPr>
          </a:p>
        </p:txBody>
      </p:sp>
      <p:sp>
        <p:nvSpPr>
          <p:cNvPr id="3" name="Content Placeholder 2"/>
          <p:cNvSpPr>
            <a:spLocks noGrp="1"/>
          </p:cNvSpPr>
          <p:nvPr>
            <p:ph idx="1"/>
          </p:nvPr>
        </p:nvSpPr>
        <p:spPr>
          <a:xfrm>
            <a:off x="152400" y="990600"/>
            <a:ext cx="8839200" cy="571500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He defended the separation and independence of Puerto Rico and a union of the Antilles.</a:t>
            </a:r>
          </a:p>
          <a:p>
            <a:pPr>
              <a:lnSpc>
                <a:spcPct val="200000"/>
              </a:lnSpc>
              <a:buFont typeface="Wingdings" pitchFamily="2" charset="2"/>
              <a:buChar char="Ø"/>
            </a:pPr>
            <a:r>
              <a:rPr lang="en-US" sz="2000" dirty="0" smtClean="0">
                <a:latin typeface="Constantia" pitchFamily="18" charset="0"/>
              </a:rPr>
              <a:t>Alongside </a:t>
            </a:r>
            <a:r>
              <a:rPr lang="en-US" sz="2000" dirty="0" smtClean="0">
                <a:latin typeface="Constantia" pitchFamily="18" charset="0"/>
              </a:rPr>
              <a:t>Ruiz </a:t>
            </a:r>
            <a:r>
              <a:rPr lang="en-US" sz="2000" dirty="0" smtClean="0">
                <a:latin typeface="Constantia" pitchFamily="18" charset="0"/>
              </a:rPr>
              <a:t>Belvis, he organized the </a:t>
            </a:r>
            <a:r>
              <a:rPr lang="en-US" sz="2000" dirty="0" smtClean="0">
                <a:latin typeface="Constantia" pitchFamily="18" charset="0"/>
              </a:rPr>
              <a:t>Secret Society of </a:t>
            </a:r>
            <a:r>
              <a:rPr lang="en-US" sz="2000" dirty="0" smtClean="0">
                <a:latin typeface="Constantia" pitchFamily="18" charset="0"/>
              </a:rPr>
              <a:t>Abolitionists that was functional between 1856 and 1857.</a:t>
            </a:r>
          </a:p>
          <a:p>
            <a:pPr>
              <a:lnSpc>
                <a:spcPct val="200000"/>
              </a:lnSpc>
              <a:buFont typeface="Wingdings" pitchFamily="2" charset="2"/>
              <a:buChar char="Ø"/>
            </a:pPr>
            <a:r>
              <a:rPr lang="en-US" sz="2000" dirty="0" smtClean="0">
                <a:latin typeface="Constantia" pitchFamily="18" charset="0"/>
              </a:rPr>
              <a:t>In 1864, he together with the Mayagüez Group, supported the Dominican Restoration War (1863-1865) and the </a:t>
            </a:r>
          </a:p>
          <a:p>
            <a:pPr>
              <a:lnSpc>
                <a:spcPct val="200000"/>
              </a:lnSpc>
              <a:buFont typeface="Wingdings" pitchFamily="2" charset="2"/>
              <a:buChar char="Ø"/>
            </a:pPr>
            <a:r>
              <a:rPr lang="en-US" sz="2000" dirty="0" smtClean="0">
                <a:latin typeface="Constantia" pitchFamily="18" charset="0"/>
              </a:rPr>
              <a:t>He  was also present at the Revolutionary </a:t>
            </a:r>
            <a:r>
              <a:rPr lang="en-US" sz="2000" dirty="0" smtClean="0">
                <a:latin typeface="Constantia" pitchFamily="18" charset="0"/>
              </a:rPr>
              <a:t>Committee of Puerto Rico in Santo </a:t>
            </a:r>
            <a:r>
              <a:rPr lang="en-US" sz="2000" dirty="0" smtClean="0">
                <a:latin typeface="Constantia" pitchFamily="18" charset="0"/>
              </a:rPr>
              <a:t>Domingo, in 1867, which led to the insurrection of Grito De Lares in 1968. </a:t>
            </a:r>
          </a:p>
          <a:p>
            <a:pPr>
              <a:lnSpc>
                <a:spcPct val="200000"/>
              </a:lnSpc>
              <a:buFont typeface="Wingdings" pitchFamily="2" charset="2"/>
              <a:buChar char="Ø"/>
            </a:pPr>
            <a:r>
              <a:rPr lang="en-US" sz="2000" dirty="0" smtClean="0">
                <a:latin typeface="Constantia" pitchFamily="18" charset="0"/>
              </a:rPr>
              <a:t> </a:t>
            </a:r>
            <a:endParaRPr lang="en-US" sz="2000" dirty="0">
              <a:latin typeface="Constant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pPr algn="ctr"/>
            <a:r>
              <a:rPr lang="en-US" sz="3600" dirty="0" smtClean="0">
                <a:latin typeface="Constantia" pitchFamily="18" charset="0"/>
              </a:rPr>
              <a:t>Impact on Puerto Rican History Cont…</a:t>
            </a:r>
            <a:endParaRPr lang="en-US" sz="3600" dirty="0">
              <a:latin typeface="Constantia" pitchFamily="18" charset="0"/>
            </a:endParaRPr>
          </a:p>
        </p:txBody>
      </p:sp>
      <p:sp>
        <p:nvSpPr>
          <p:cNvPr id="3" name="Content Placeholder 2"/>
          <p:cNvSpPr>
            <a:spLocks noGrp="1"/>
          </p:cNvSpPr>
          <p:nvPr>
            <p:ph idx="1"/>
          </p:nvPr>
        </p:nvSpPr>
        <p:spPr>
          <a:xfrm>
            <a:off x="152400" y="838200"/>
            <a:ext cx="8991600" cy="5867400"/>
          </a:xfrm>
        </p:spPr>
        <p:txBody>
          <a:bodyPr>
            <a:normAutofit/>
          </a:bodyPr>
          <a:lstStyle/>
          <a:p>
            <a:pPr>
              <a:lnSpc>
                <a:spcPct val="200000"/>
              </a:lnSpc>
              <a:buFont typeface="Wingdings" pitchFamily="2" charset="2"/>
              <a:buChar char="Ø"/>
            </a:pPr>
            <a:r>
              <a:rPr lang="en-US" sz="2000" dirty="0" smtClean="0">
                <a:latin typeface="Constantia" pitchFamily="18" charset="0"/>
              </a:rPr>
              <a:t>He is also one of the founders of Puerto Rican academic medicine.</a:t>
            </a:r>
          </a:p>
          <a:p>
            <a:pPr>
              <a:lnSpc>
                <a:spcPct val="200000"/>
              </a:lnSpc>
              <a:buFont typeface="Wingdings" pitchFamily="2" charset="2"/>
              <a:buChar char="Ø"/>
            </a:pPr>
            <a:r>
              <a:rPr lang="en-US" sz="2000" dirty="0" smtClean="0">
                <a:latin typeface="Constantia" pitchFamily="18" charset="0"/>
              </a:rPr>
              <a:t>He facilitated the development of San </a:t>
            </a:r>
            <a:r>
              <a:rPr lang="en-US" sz="2000" dirty="0" smtClean="0">
                <a:latin typeface="Constantia" pitchFamily="18" charset="0"/>
              </a:rPr>
              <a:t>Antonio Hospital and </a:t>
            </a:r>
            <a:r>
              <a:rPr lang="en-US" sz="2000" dirty="0" smtClean="0">
                <a:latin typeface="Constantia" pitchFamily="18" charset="0"/>
              </a:rPr>
              <a:t>sponsored </a:t>
            </a:r>
            <a:r>
              <a:rPr lang="en-US" sz="2000" dirty="0" smtClean="0">
                <a:latin typeface="Constantia" pitchFamily="18" charset="0"/>
              </a:rPr>
              <a:t>the establishment of a school in </a:t>
            </a:r>
            <a:r>
              <a:rPr lang="en-US" sz="2000" dirty="0" smtClean="0">
                <a:latin typeface="Constantia" pitchFamily="18" charset="0"/>
              </a:rPr>
              <a:t>1865.</a:t>
            </a:r>
          </a:p>
          <a:p>
            <a:pPr>
              <a:lnSpc>
                <a:spcPct val="200000"/>
              </a:lnSpc>
              <a:buFont typeface="Wingdings" pitchFamily="2" charset="2"/>
              <a:buChar char="Ø"/>
            </a:pPr>
            <a:r>
              <a:rPr lang="en-US" sz="2000" dirty="0" smtClean="0">
                <a:latin typeface="Constantia" pitchFamily="18" charset="0"/>
              </a:rPr>
              <a:t>he was a doctor and a surgeon, specializing in obstetrics, ophthalmology, urology and epidemiology in both tropical and temperate </a:t>
            </a:r>
            <a:r>
              <a:rPr lang="en-US" sz="2000" dirty="0" smtClean="0">
                <a:latin typeface="Constantia" pitchFamily="18" charset="0"/>
              </a:rPr>
              <a:t>climates.</a:t>
            </a:r>
          </a:p>
          <a:p>
            <a:pPr>
              <a:lnSpc>
                <a:spcPct val="200000"/>
              </a:lnSpc>
              <a:buFont typeface="Wingdings" pitchFamily="2" charset="2"/>
              <a:buChar char="Ø"/>
            </a:pPr>
            <a:r>
              <a:rPr lang="en-US" sz="2000" dirty="0" smtClean="0">
                <a:latin typeface="Constantia" pitchFamily="18" charset="0"/>
              </a:rPr>
              <a:t>Participated in the containment of Cholera epidemic by attending to 24, 000 residents in Puerto Rico.</a:t>
            </a:r>
          </a:p>
          <a:p>
            <a:pPr>
              <a:lnSpc>
                <a:spcPct val="200000"/>
              </a:lnSpc>
              <a:buFont typeface="Wingdings" pitchFamily="2" charset="2"/>
              <a:buChar char="Ø"/>
            </a:pPr>
            <a:r>
              <a:rPr lang="en-US" sz="2000" dirty="0" smtClean="0">
                <a:latin typeface="Constantia" pitchFamily="18" charset="0"/>
              </a:rPr>
              <a:t>Lobbied for the development of a slave camp and supplementary cemetery.</a:t>
            </a:r>
            <a:endParaRPr lang="en-US" sz="2000" dirty="0">
              <a:latin typeface="Constant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pPr algn="ctr"/>
            <a:r>
              <a:rPr lang="en-US" sz="3600" dirty="0" smtClean="0">
                <a:latin typeface="Constantia" pitchFamily="18" charset="0"/>
              </a:rPr>
              <a:t>Independence</a:t>
            </a:r>
            <a:r>
              <a:rPr lang="en-US" dirty="0" smtClean="0">
                <a:latin typeface="Constantia" pitchFamily="18" charset="0"/>
              </a:rPr>
              <a:t> from Spain</a:t>
            </a:r>
            <a:endParaRPr lang="en-US" dirty="0">
              <a:latin typeface="Constantia" pitchFamily="18" charset="0"/>
            </a:endParaRPr>
          </a:p>
        </p:txBody>
      </p:sp>
      <p:sp>
        <p:nvSpPr>
          <p:cNvPr id="3" name="Content Placeholder 2"/>
          <p:cNvSpPr>
            <a:spLocks noGrp="1"/>
          </p:cNvSpPr>
          <p:nvPr>
            <p:ph idx="1"/>
          </p:nvPr>
        </p:nvSpPr>
        <p:spPr>
          <a:xfrm>
            <a:off x="152400" y="838200"/>
            <a:ext cx="8839200" cy="5867400"/>
          </a:xfrm>
        </p:spPr>
        <p:txBody>
          <a:bodyPr>
            <a:normAutofit/>
          </a:bodyPr>
          <a:lstStyle/>
          <a:p>
            <a:pPr>
              <a:lnSpc>
                <a:spcPct val="200000"/>
              </a:lnSpc>
              <a:buFont typeface="Wingdings" pitchFamily="2" charset="2"/>
              <a:buChar char="Ø"/>
            </a:pPr>
            <a:r>
              <a:rPr lang="en-US" sz="2000" dirty="0" smtClean="0">
                <a:latin typeface="Constantia" pitchFamily="18" charset="0"/>
              </a:rPr>
              <a:t>Ramon was  a crucial figure </a:t>
            </a:r>
            <a:r>
              <a:rPr lang="en-US" sz="2000" dirty="0" smtClean="0">
                <a:latin typeface="Constantia" pitchFamily="18" charset="0"/>
              </a:rPr>
              <a:t>in the Grito de Lares </a:t>
            </a:r>
            <a:r>
              <a:rPr lang="en-US" sz="2000" dirty="0" smtClean="0">
                <a:latin typeface="Constantia" pitchFamily="18" charset="0"/>
              </a:rPr>
              <a:t>uprising.</a:t>
            </a:r>
          </a:p>
          <a:p>
            <a:pPr>
              <a:lnSpc>
                <a:spcPct val="200000"/>
              </a:lnSpc>
              <a:buFont typeface="Wingdings" pitchFamily="2" charset="2"/>
              <a:buChar char="Ø"/>
            </a:pPr>
            <a:r>
              <a:rPr lang="en-US" sz="2000" dirty="0" smtClean="0">
                <a:latin typeface="Constantia" pitchFamily="18" charset="0"/>
              </a:rPr>
              <a:t>He questioned the harsh treatment of slaves and lobbied for its abolition through the movement.</a:t>
            </a:r>
          </a:p>
          <a:p>
            <a:pPr>
              <a:lnSpc>
                <a:spcPct val="200000"/>
              </a:lnSpc>
              <a:buFont typeface="Wingdings" pitchFamily="2" charset="2"/>
              <a:buChar char="Ø"/>
            </a:pPr>
            <a:r>
              <a:rPr lang="en-US" sz="2000" dirty="0" smtClean="0">
                <a:latin typeface="Constantia" pitchFamily="18" charset="0"/>
              </a:rPr>
              <a:t>The Spanish governor of Puerto Rico threatened to exile him because of his abolitionist tactics.</a:t>
            </a:r>
          </a:p>
          <a:p>
            <a:pPr>
              <a:lnSpc>
                <a:spcPct val="200000"/>
              </a:lnSpc>
              <a:buFont typeface="Wingdings" pitchFamily="2" charset="2"/>
              <a:buChar char="Ø"/>
            </a:pPr>
            <a:r>
              <a:rPr lang="en-US" sz="2000" dirty="0" smtClean="0">
                <a:latin typeface="Constantia" pitchFamily="18" charset="0"/>
              </a:rPr>
              <a:t>He fled to the Dominican </a:t>
            </a:r>
            <a:r>
              <a:rPr lang="en-US" sz="2000" dirty="0" smtClean="0">
                <a:latin typeface="Constantia" pitchFamily="18" charset="0"/>
              </a:rPr>
              <a:t>republic where he </a:t>
            </a:r>
            <a:r>
              <a:rPr lang="en-US" sz="2000" dirty="0" smtClean="0">
                <a:latin typeface="Constantia" pitchFamily="18" charset="0"/>
              </a:rPr>
              <a:t>founded the </a:t>
            </a:r>
            <a:r>
              <a:rPr lang="en-US" sz="2000" dirty="0" smtClean="0">
                <a:latin typeface="Constantia" pitchFamily="18" charset="0"/>
              </a:rPr>
              <a:t>Revolutionary Committee of Puerto Rico </a:t>
            </a:r>
            <a:r>
              <a:rPr lang="en-US" sz="2000" dirty="0" smtClean="0">
                <a:latin typeface="Constantia" pitchFamily="18" charset="0"/>
              </a:rPr>
              <a:t>in 1868.</a:t>
            </a:r>
          </a:p>
          <a:p>
            <a:pPr>
              <a:lnSpc>
                <a:spcPct val="200000"/>
              </a:lnSpc>
              <a:buFont typeface="Wingdings" pitchFamily="2" charset="2"/>
              <a:buChar char="Ø"/>
            </a:pPr>
            <a:r>
              <a:rPr lang="en-US" sz="2000" dirty="0" smtClean="0">
                <a:latin typeface="Constantia" pitchFamily="18" charset="0"/>
              </a:rPr>
              <a:t>The committee spread across Puerto Rico  for an eventual revolt against the Spanish colonialists.</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pPr algn="ctr"/>
            <a:r>
              <a:rPr lang="en-US" sz="3600" dirty="0" smtClean="0">
                <a:latin typeface="Constantia" pitchFamily="18" charset="0"/>
              </a:rPr>
              <a:t>Independence from Spain</a:t>
            </a:r>
            <a:endParaRPr lang="en-US" sz="3600" dirty="0"/>
          </a:p>
        </p:txBody>
      </p:sp>
      <p:sp>
        <p:nvSpPr>
          <p:cNvPr id="3" name="Content Placeholder 2"/>
          <p:cNvSpPr>
            <a:spLocks noGrp="1"/>
          </p:cNvSpPr>
          <p:nvPr>
            <p:ph idx="1"/>
          </p:nvPr>
        </p:nvSpPr>
        <p:spPr>
          <a:xfrm>
            <a:off x="228600" y="1066800"/>
            <a:ext cx="8763000" cy="563880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Through the Revolutionary Committee, Ramon galvanized the African slaves where the combatants fighting for Puerto Rican autonomy.</a:t>
            </a:r>
          </a:p>
          <a:p>
            <a:pPr>
              <a:lnSpc>
                <a:spcPct val="200000"/>
              </a:lnSpc>
              <a:buFont typeface="Wingdings" pitchFamily="2" charset="2"/>
              <a:buChar char="Ø"/>
            </a:pPr>
            <a:r>
              <a:rPr lang="en-US" sz="2000" dirty="0" smtClean="0">
                <a:latin typeface="Constantia" pitchFamily="18" charset="0"/>
              </a:rPr>
              <a:t>Other fighters were the Tainos descendants, the indigenous group of the island.</a:t>
            </a:r>
          </a:p>
          <a:p>
            <a:pPr>
              <a:lnSpc>
                <a:spcPct val="200000"/>
              </a:lnSpc>
              <a:buFont typeface="Wingdings" pitchFamily="2" charset="2"/>
              <a:buChar char="Ø"/>
            </a:pPr>
            <a:r>
              <a:rPr lang="en-US" sz="2000" dirty="0" smtClean="0">
                <a:latin typeface="Constantia" pitchFamily="18" charset="0"/>
              </a:rPr>
              <a:t>He bought rifles and weapons, among other weapons from the Dominican republic.</a:t>
            </a:r>
          </a:p>
          <a:p>
            <a:pPr>
              <a:lnSpc>
                <a:spcPct val="200000"/>
              </a:lnSpc>
              <a:buFont typeface="Wingdings" pitchFamily="2" charset="2"/>
              <a:buChar char="Ø"/>
            </a:pPr>
            <a:r>
              <a:rPr lang="en-US" sz="2000" dirty="0" smtClean="0">
                <a:latin typeface="Constantia" pitchFamily="18" charset="0"/>
              </a:rPr>
              <a:t>After being caught by the Spanish with the ship full of weapons, the rebels from the mountains executed the revolt ahead of schedule.</a:t>
            </a:r>
          </a:p>
          <a:p>
            <a:pPr>
              <a:lnSpc>
                <a:spcPct val="200000"/>
              </a:lnSpc>
              <a:buFont typeface="Wingdings" pitchFamily="2" charset="2"/>
              <a:buChar char="Ø"/>
            </a:pPr>
            <a:r>
              <a:rPr lang="en-US" sz="2000" dirty="0" smtClean="0">
                <a:latin typeface="Constantia" pitchFamily="18" charset="0"/>
              </a:rPr>
              <a:t>The war eventually led to the emancipation of the Puerto Ricans from Spain.</a:t>
            </a:r>
            <a:endParaRPr lang="en-US" sz="2000" dirty="0">
              <a:latin typeface="Constant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pPr algn="ctr"/>
            <a:r>
              <a:rPr lang="en-US" sz="3600" dirty="0" smtClean="0">
                <a:latin typeface="Constantia" pitchFamily="18" charset="0"/>
              </a:rPr>
              <a:t>References</a:t>
            </a:r>
            <a:endParaRPr lang="en-US" sz="3600" dirty="0">
              <a:latin typeface="Constantia" pitchFamily="18" charset="0"/>
            </a:endParaRPr>
          </a:p>
        </p:txBody>
      </p:sp>
      <p:sp>
        <p:nvSpPr>
          <p:cNvPr id="3" name="Content Placeholder 2"/>
          <p:cNvSpPr>
            <a:spLocks noGrp="1"/>
          </p:cNvSpPr>
          <p:nvPr>
            <p:ph idx="1"/>
          </p:nvPr>
        </p:nvSpPr>
        <p:spPr>
          <a:xfrm>
            <a:off x="152400" y="838200"/>
            <a:ext cx="8839200" cy="6705600"/>
          </a:xfrm>
        </p:spPr>
        <p:txBody>
          <a:bodyPr>
            <a:normAutofit/>
          </a:bodyPr>
          <a:lstStyle/>
          <a:p>
            <a:pPr>
              <a:lnSpc>
                <a:spcPct val="200000"/>
              </a:lnSpc>
              <a:buFont typeface="Wingdings" pitchFamily="2" charset="2"/>
              <a:buChar char="Ø"/>
            </a:pPr>
            <a:r>
              <a:rPr lang="en-US" sz="2000" dirty="0" smtClean="0">
                <a:latin typeface="Constantia" pitchFamily="18" charset="0"/>
              </a:rPr>
              <a:t>Mario, C. Ramón Emeterio Betances. </a:t>
            </a:r>
            <a:r>
              <a:rPr lang="en-US" sz="2000" dirty="0" err="1" smtClean="0">
                <a:latin typeface="Constantia" pitchFamily="18" charset="0"/>
              </a:rPr>
              <a:t>Enciclopedia</a:t>
            </a:r>
            <a:r>
              <a:rPr lang="en-US" sz="2000" dirty="0" smtClean="0">
                <a:latin typeface="Constantia" pitchFamily="18" charset="0"/>
              </a:rPr>
              <a:t> De Puerto Rico. Retrieved from </a:t>
            </a:r>
            <a:r>
              <a:rPr lang="en-US" sz="2000" dirty="0" smtClean="0">
                <a:latin typeface="Constantia" pitchFamily="18" charset="0"/>
                <a:hlinkClick r:id="rId2"/>
              </a:rPr>
              <a:t>https://enciclopediapr.org/en/encyclopedia/ramon-emeterio-betances/</a:t>
            </a:r>
            <a:endParaRPr lang="en-US" sz="2000" dirty="0" smtClean="0">
              <a:latin typeface="Constantia" pitchFamily="18" charset="0"/>
            </a:endParaRPr>
          </a:p>
          <a:p>
            <a:pPr>
              <a:lnSpc>
                <a:spcPct val="200000"/>
              </a:lnSpc>
              <a:buFont typeface="Wingdings" pitchFamily="2" charset="2"/>
              <a:buChar char="Ø"/>
            </a:pPr>
            <a:r>
              <a:rPr lang="en-US" sz="2000" dirty="0" smtClean="0">
                <a:latin typeface="Constantia" pitchFamily="18" charset="0"/>
              </a:rPr>
              <a:t>Rovira, C. (2005</a:t>
            </a:r>
            <a:r>
              <a:rPr lang="en-US" sz="2000" dirty="0" smtClean="0">
                <a:latin typeface="Constantia" pitchFamily="18" charset="0"/>
              </a:rPr>
              <a:t>). The </a:t>
            </a:r>
            <a:r>
              <a:rPr lang="en-US" sz="2000" dirty="0" smtClean="0">
                <a:latin typeface="Constantia" pitchFamily="18" charset="0"/>
              </a:rPr>
              <a:t>Birth of </a:t>
            </a:r>
            <a:r>
              <a:rPr lang="en-US" sz="2000" dirty="0" smtClean="0">
                <a:latin typeface="Constantia" pitchFamily="18" charset="0"/>
              </a:rPr>
              <a:t>Puerto Rico’s </a:t>
            </a:r>
            <a:r>
              <a:rPr lang="en-US" sz="2000" dirty="0" smtClean="0">
                <a:latin typeface="Constantia" pitchFamily="18" charset="0"/>
              </a:rPr>
              <a:t>Fight for Independence. </a:t>
            </a:r>
            <a:r>
              <a:rPr lang="en-US" sz="2000" i="1" dirty="0" smtClean="0">
                <a:latin typeface="Constantia" pitchFamily="18" charset="0"/>
              </a:rPr>
              <a:t>Liberation</a:t>
            </a:r>
            <a:r>
              <a:rPr lang="en-US" sz="2000" dirty="0" smtClean="0">
                <a:latin typeface="Constantia" pitchFamily="18" charset="0"/>
              </a:rPr>
              <a:t>. </a:t>
            </a:r>
            <a:r>
              <a:rPr lang="en-US" sz="2000" dirty="0" smtClean="0">
                <a:latin typeface="Constantia" pitchFamily="18" charset="0"/>
              </a:rPr>
              <a:t>Retrieved from </a:t>
            </a:r>
            <a:r>
              <a:rPr lang="en-US" sz="2000" dirty="0" smtClean="0">
                <a:latin typeface="Constantia" pitchFamily="18" charset="0"/>
                <a:hlinkClick r:id="rId3"/>
              </a:rPr>
              <a:t>https://www.liberationnews.org/05-09-01-the-birth-puerto-ricos-fight-in-html</a:t>
            </a:r>
            <a:r>
              <a:rPr lang="en-US" sz="2000" dirty="0" smtClean="0">
                <a:latin typeface="Constantia" pitchFamily="18" charset="0"/>
                <a:hlinkClick r:id="rId3"/>
              </a:rPr>
              <a:t>/</a:t>
            </a: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438</TotalTime>
  <Words>1087</Words>
  <Application>Microsoft Office PowerPoint</Application>
  <PresentationFormat>On-screen Show (4:3)</PresentationFormat>
  <Paragraphs>49</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Clarity</vt:lpstr>
      <vt:lpstr>Ramon Emeterio Betances </vt:lpstr>
      <vt:lpstr>Introduction</vt:lpstr>
      <vt:lpstr>Impact on Puerto Rican History</vt:lpstr>
      <vt:lpstr>Impact on Puerto Rican History Cont…</vt:lpstr>
      <vt:lpstr>Independence from Spain</vt:lpstr>
      <vt:lpstr>Independence from Spain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dan</cp:lastModifiedBy>
  <cp:revision>121</cp:revision>
  <dcterms:created xsi:type="dcterms:W3CDTF">2019-04-13T10:40:49Z</dcterms:created>
  <dcterms:modified xsi:type="dcterms:W3CDTF">2019-05-01T22:39:42Z</dcterms:modified>
</cp:coreProperties>
</file>